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95" r:id="rId2"/>
    <p:sldId id="393" r:id="rId3"/>
    <p:sldId id="413" r:id="rId4"/>
    <p:sldId id="414" r:id="rId5"/>
    <p:sldId id="394" r:id="rId6"/>
    <p:sldId id="411" r:id="rId7"/>
    <p:sldId id="412" r:id="rId8"/>
    <p:sldId id="416" r:id="rId9"/>
    <p:sldId id="417" r:id="rId10"/>
    <p:sldId id="418" r:id="rId11"/>
    <p:sldId id="419" r:id="rId12"/>
    <p:sldId id="420" r:id="rId13"/>
    <p:sldId id="421" r:id="rId14"/>
    <p:sldId id="42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F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55"/>
    <p:restoredTop sz="50000" autoAdjust="0"/>
  </p:normalViewPr>
  <p:slideViewPr>
    <p:cSldViewPr>
      <p:cViewPr>
        <p:scale>
          <a:sx n="136" d="100"/>
          <a:sy n="136" d="100"/>
        </p:scale>
        <p:origin x="144" y="144"/>
      </p:cViewPr>
      <p:guideLst>
        <p:guide orient="horz" pos="2160"/>
        <p:guide pos="2880"/>
      </p:guideLst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D03F4-4B45-4A88-A9A9-D0ED4C3B3FF6}" type="datetimeFigureOut">
              <a:rPr lang="en-US" smtClean="0"/>
              <a:pPr/>
              <a:t>2/15/16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44108-62E0-4557-8015-915678557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94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FB4058-E4F2-4ED7-8F8F-E7579859B63F}" type="slidenum">
              <a:rPr lang="en-US"/>
              <a:pPr/>
              <a:t>1</a:t>
            </a:fld>
            <a:endParaRPr lang="en-US"/>
          </a:p>
        </p:txBody>
      </p:sp>
      <p:sp>
        <p:nvSpPr>
          <p:cNvPr id="675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r>
              <a:rPr lang="en-US" dirty="0" smtClean="0"/>
              <a:t>Some</a:t>
            </a:r>
            <a:r>
              <a:rPr lang="en-US" baseline="0" dirty="0" smtClean="0"/>
              <a:t> slides in this set adapted from: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 smtClean="0"/>
              <a:t>Digital Design and Computer Architecture</a:t>
            </a:r>
            <a:r>
              <a:rPr lang="en-US" sz="1200" b="1" dirty="0" smtClean="0"/>
              <a:t>, 2</a:t>
            </a:r>
            <a:r>
              <a:rPr lang="en-US" sz="1200" b="1" baseline="30000" dirty="0" smtClean="0"/>
              <a:t>nd</a:t>
            </a:r>
            <a:r>
              <a:rPr lang="en-US" sz="1200" b="1" dirty="0" smtClean="0"/>
              <a:t> Edition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David Money Harris and Sarah L. Harris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48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common FET is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metal–oxide–semiconductor FET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(MOSFET) – dominates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ICs (integrated circuit)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two types of transistors, which have slight differences in how they are used in a circuit.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44108-62E0-4557-8015-915678557AE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9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BJT image is for a PNP device</a:t>
            </a:r>
          </a:p>
          <a:p>
            <a:r>
              <a:rPr lang="en-US" dirty="0" smtClean="0"/>
              <a:t>FET image is for a p-channel device (actually </a:t>
            </a:r>
            <a:r>
              <a:rPr lang="en-US" dirty="0" err="1" smtClean="0"/>
              <a:t>pMOS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44108-62E0-4557-8015-915678557AE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2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Actually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Bardeen, Brattain, and Shockley invented in 1947 was the first point-contact transistor.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Transistor Effect</a:t>
            </a:r>
            <a:r>
              <a:rPr lang="en-US" baseline="0" dirty="0" smtClean="0"/>
              <a:t> </a:t>
            </a:r>
            <a:r>
              <a:rPr lang="en-US" sz="2800" dirty="0" smtClean="0"/>
              <a:t>“when electrical contacts</a:t>
            </a:r>
            <a:r>
              <a:rPr lang="en-US" sz="2800" baseline="0" dirty="0" smtClean="0"/>
              <a:t> </a:t>
            </a:r>
            <a:r>
              <a:rPr lang="en-US" sz="2800" dirty="0" smtClean="0"/>
              <a:t>were applied to a crystal</a:t>
            </a:r>
            <a:r>
              <a:rPr lang="en-US" sz="2800" baseline="0" dirty="0" smtClean="0"/>
              <a:t> </a:t>
            </a:r>
            <a:r>
              <a:rPr lang="en-US" sz="2800" dirty="0" smtClean="0"/>
              <a:t>of germanium, the output</a:t>
            </a:r>
            <a:r>
              <a:rPr lang="en-US" sz="2800" baseline="0" dirty="0" smtClean="0"/>
              <a:t> </a:t>
            </a:r>
            <a:r>
              <a:rPr lang="en-US" sz="2800" dirty="0" smtClean="0"/>
              <a:t>power was larger than the input.”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Shockley, Bardeen, and Brattain were jointly awarded the 1956 Nobel Prize in Physics "for their researches on semiconductors and their discovery of the transistor effect.”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working silicon transistor was developed at Bell Labs on January 26, 1954 by Morris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Tanenbaum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commercial silicon transistor was produced by Texas Instruments  in 1954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44108-62E0-4557-8015-915678557AE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50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Silicon is discussed here as the most common semiconductor material used to date.</a:t>
            </a:r>
          </a:p>
          <a:p>
            <a:endParaRPr lang="en-US" dirty="0" smtClean="0"/>
          </a:p>
          <a:p>
            <a:r>
              <a:rPr lang="en-US" dirty="0" smtClean="0"/>
              <a:t>NB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Materials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used and date of first usage: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germanium (1947),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silicon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(1954),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gallium arsenide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(1966) and silicon carbide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(1997), the alloy silicon-germanium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(1989), graphene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(research ongoing since 2004)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Doping: Process of introducing impure elements (dopants) into semiconductor wafers to form regions of differing electrical conductivity</a:t>
            </a:r>
          </a:p>
          <a:p>
            <a:endParaRPr lang="en-US" dirty="0" smtClean="0"/>
          </a:p>
          <a:p>
            <a:r>
              <a:rPr lang="en-US" dirty="0" smtClean="0"/>
              <a:t>P-type semiconductors</a:t>
            </a:r>
          </a:p>
          <a:p>
            <a:pPr lvl="1"/>
            <a:r>
              <a:rPr lang="en-US" dirty="0" smtClean="0"/>
              <a:t>Created positive charges, where electrons have been removed, in lattice structure	</a:t>
            </a:r>
          </a:p>
          <a:p>
            <a:r>
              <a:rPr lang="en-US" dirty="0" smtClean="0"/>
              <a:t>N-type semiconductors</a:t>
            </a:r>
          </a:p>
          <a:p>
            <a:pPr lvl="1"/>
            <a:r>
              <a:rPr lang="en-US" dirty="0" smtClean="0"/>
              <a:t>Added unbound electrons create negative charge in lattice structure	</a:t>
            </a:r>
          </a:p>
          <a:p>
            <a:r>
              <a:rPr lang="en-US" dirty="0" smtClean="0"/>
              <a:t>Resulting material</a:t>
            </a:r>
          </a:p>
          <a:p>
            <a:pPr lvl="1"/>
            <a:r>
              <a:rPr lang="en-US" dirty="0" smtClean="0"/>
              <a:t>P-N junction</a:t>
            </a:r>
          </a:p>
          <a:p>
            <a:pPr lvl="1"/>
            <a:endParaRPr lang="en-US" dirty="0" smtClean="0"/>
          </a:p>
          <a:p>
            <a:pPr eaLnBrk="1" hangingPunct="1"/>
            <a:r>
              <a:rPr lang="en-US" altLang="en-US" dirty="0" smtClean="0"/>
              <a:t>A P-N junction between p-type and n-type semiconductor forms a diode.</a:t>
            </a:r>
          </a:p>
          <a:p>
            <a:pPr eaLnBrk="1" hangingPunct="1"/>
            <a:r>
              <a:rPr lang="en-US" altLang="en-US" dirty="0" smtClean="0"/>
              <a:t>Current flows only in one direction.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44108-62E0-4557-8015-915678557AE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4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of FET</a:t>
            </a:r>
          </a:p>
          <a:p>
            <a:r>
              <a:rPr lang="en-US" dirty="0" smtClean="0"/>
              <a:t>Metal oxide silicon - </a:t>
            </a:r>
            <a:r>
              <a:rPr lang="en-US" altLang="en-US" dirty="0" smtClean="0"/>
              <a:t>Even though gate is no longer made of metal*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CMOS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Complementary metal–oxide–semiconductor</a:t>
            </a:r>
            <a:endParaRPr lang="en-US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44108-62E0-4557-8015-915678557AE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9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important characteristics of CMOS devices are high noise immunity and low static power consumption.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MOS?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complementary refers to the fact that the typical design style with CMOS uses complementary and symmetrical pairs of p-type and n-type 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 transistors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(MOSFETs) for logic functions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Commercial CMOS products are integrated circuits composed of up to billions of transistors of both types, on a rectangular piece of silicon of between 10 and 400 mm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44108-62E0-4557-8015-915678557AE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53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P1 and P2 in parallel</a:t>
            </a:r>
            <a:r>
              <a:rPr lang="en-US" baseline="0" dirty="0" smtClean="0"/>
              <a:t> – so only one needs to be ON for Y to ‘lift’ to V</a:t>
            </a:r>
            <a:r>
              <a:rPr lang="en-US" baseline="-25000" dirty="0" smtClean="0"/>
              <a:t>DD</a:t>
            </a:r>
            <a:r>
              <a:rPr lang="en-US" baseline="0" dirty="0" smtClean="0"/>
              <a:t> (1)</a:t>
            </a:r>
            <a:endParaRPr lang="en-US" baseline="-25000" dirty="0" smtClean="0"/>
          </a:p>
          <a:p>
            <a:r>
              <a:rPr lang="en-US" baseline="0" dirty="0" smtClean="0"/>
              <a:t>N1 and N2 in series – so both need to be ON to drop Y to GND (0)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44108-62E0-4557-8015-915678557AE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4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tif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tif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tif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tif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CF46-92DA-4690-B1A3-82DE05029739}" type="datetimeFigureOut">
              <a:rPr lang="en-US" smtClean="0"/>
              <a:pPr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D46EF-9F8E-4AFF-A347-371CC88072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CF46-92DA-4690-B1A3-82DE05029739}" type="datetimeFigureOut">
              <a:rPr lang="en-US" smtClean="0"/>
              <a:pPr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D46EF-9F8E-4AFF-A347-371CC88072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CF46-92DA-4690-B1A3-82DE05029739}" type="datetimeFigureOut">
              <a:rPr lang="en-US" smtClean="0"/>
              <a:pPr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D46EF-9F8E-4AFF-A347-371CC88072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0" y="273629"/>
            <a:ext cx="8225280" cy="1142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1" y="6247376"/>
            <a:ext cx="2126880" cy="469489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1" y="6247376"/>
            <a:ext cx="2895840" cy="469489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1" y="6247376"/>
            <a:ext cx="2126880" cy="469489"/>
          </a:xfrm>
        </p:spPr>
        <p:txBody>
          <a:bodyPr/>
          <a:lstStyle>
            <a:lvl1pPr>
              <a:defRPr/>
            </a:lvl1pPr>
          </a:lstStyle>
          <a:p>
            <a:fld id="{07AF94A5-4CA8-4700-AD16-B93B1F001FB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6200000">
            <a:off x="-2703052" y="2935748"/>
            <a:ext cx="6006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From ZERO To ONE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1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60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6200000">
            <a:off x="-2703052" y="2935748"/>
            <a:ext cx="6006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From ZERO To ONE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1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440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6200000">
            <a:off x="-2703052" y="2935748"/>
            <a:ext cx="6006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From ZERO To ONE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1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074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6200000">
            <a:off x="-2703052" y="2935748"/>
            <a:ext cx="6006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From ZERO To ONE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1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95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6200000">
            <a:off x="-2703052" y="2935748"/>
            <a:ext cx="6006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From ZERO To ONE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1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94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6200000">
            <a:off x="-2703052" y="2935748"/>
            <a:ext cx="6006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From ZERO To ONE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1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0817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6200000">
            <a:off x="-2703052" y="2935748"/>
            <a:ext cx="6006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From ZERO To ONE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1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921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CF46-92DA-4690-B1A3-82DE05029739}" type="datetimeFigureOut">
              <a:rPr lang="en-US" smtClean="0"/>
              <a:pPr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D46EF-9F8E-4AFF-A347-371CC8807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image60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8304" y="6126014"/>
            <a:ext cx="1728192" cy="687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39" y="6165304"/>
            <a:ext cx="7165727" cy="707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6200000">
            <a:off x="-2703052" y="2935748"/>
            <a:ext cx="6006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From ZERO To ONE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1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85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CF46-92DA-4690-B1A3-82DE05029739}" type="datetimeFigureOut">
              <a:rPr lang="en-US" smtClean="0"/>
              <a:pPr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D46EF-9F8E-4AFF-A347-371CC88072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 descr="image60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8304" y="6126014"/>
            <a:ext cx="1728192" cy="6873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39" y="6165304"/>
            <a:ext cx="7165727" cy="7079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Picture 9" descr="image60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8304" y="6126014"/>
            <a:ext cx="1728192" cy="6873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39" y="6165304"/>
            <a:ext cx="7165727" cy="7079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5" descr="image60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8304" y="6126014"/>
            <a:ext cx="1728192" cy="687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39" y="6165304"/>
            <a:ext cx="7165727" cy="707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60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8304" y="6126014"/>
            <a:ext cx="1728192" cy="687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39" y="6165304"/>
            <a:ext cx="7165727" cy="707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CF46-92DA-4690-B1A3-82DE05029739}" type="datetimeFigureOut">
              <a:rPr lang="en-US" smtClean="0"/>
              <a:pPr/>
              <a:t>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D46EF-9F8E-4AFF-A347-371CC88072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CF46-92DA-4690-B1A3-82DE05029739}" type="datetimeFigureOut">
              <a:rPr lang="en-US" smtClean="0"/>
              <a:pPr/>
              <a:t>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D46EF-9F8E-4AFF-A347-371CC88072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3CF46-92DA-4690-B1A3-82DE05029739}" type="datetimeFigureOut">
              <a:rPr lang="en-US" smtClean="0"/>
              <a:pPr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D46EF-9F8E-4AFF-A347-371CC88072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78" r:id="rId15"/>
    <p:sldLayoutId id="2147483679" r:id="rId16"/>
    <p:sldLayoutId id="2147483680" r:id="rId17"/>
    <p:sldLayoutId id="2147483683" r:id="rId18"/>
    <p:sldLayoutId id="2147483684" r:id="rId19"/>
    <p:sldLayoutId id="2147483696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8.wmf"/><Relationship Id="rId1" Type="http://schemas.openxmlformats.org/officeDocument/2006/relationships/vmlDrawing" Target="../drawings/vmlDrawing4.vml"/><Relationship Id="rId2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7.xml"/><Relationship Id="rId5" Type="http://schemas.openxmlformats.org/officeDocument/2006/relationships/oleObject" Target="../embeddings/oleObject6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20.wmf"/><Relationship Id="rId1" Type="http://schemas.openxmlformats.org/officeDocument/2006/relationships/vmlDrawing" Target="../drawings/vmlDrawing5.vml"/><Relationship Id="rId2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8.xml"/><Relationship Id="rId7" Type="http://schemas.openxmlformats.org/officeDocument/2006/relationships/oleObject" Target="../embeddings/oleObject8.bin"/><Relationship Id="rId8" Type="http://schemas.openxmlformats.org/officeDocument/2006/relationships/image" Target="../media/image21.w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22.wmf"/><Relationship Id="rId1" Type="http://schemas.openxmlformats.org/officeDocument/2006/relationships/vmlDrawing" Target="../drawings/vmlDrawing6.vml"/><Relationship Id="rId2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3.wmf"/><Relationship Id="rId1" Type="http://schemas.openxmlformats.org/officeDocument/2006/relationships/vmlDrawing" Target="../drawings/vmlDrawing7.vml"/><Relationship Id="rId2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4.wmf"/><Relationship Id="rId1" Type="http://schemas.openxmlformats.org/officeDocument/2006/relationships/vmlDrawing" Target="../drawings/vmlDrawing8.vml"/><Relationship Id="rId2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1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49120" y="836712"/>
            <a:ext cx="8436960" cy="2363283"/>
          </a:xfrm>
          <a:ln/>
        </p:spPr>
        <p:txBody>
          <a:bodyPr tIns="43105"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4900" b="1" dirty="0"/>
              <a:t>CS </a:t>
            </a:r>
            <a:r>
              <a:rPr lang="en-US" sz="4900" b="1" dirty="0" smtClean="0"/>
              <a:t>1520</a:t>
            </a:r>
            <a:r>
              <a:rPr lang="en-US" sz="4900" b="1" dirty="0"/>
              <a:t/>
            </a:r>
            <a:br>
              <a:rPr lang="en-US" sz="4900" b="1" dirty="0"/>
            </a:br>
            <a:r>
              <a:rPr lang="en-US" sz="4900" b="1" dirty="0"/>
              <a:t>COMPUTER ARCHITECTURE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456481" y="2636912"/>
            <a:ext cx="8228160" cy="3143852"/>
          </a:xfrm>
          <a:ln/>
        </p:spPr>
        <p:txBody>
          <a:bodyPr tIns="43105" anchor="ctr">
            <a:normAutofit/>
          </a:bodyPr>
          <a:lstStyle/>
          <a:p>
            <a:pPr indent="-309605" algn="ctr">
              <a:spcAft>
                <a:spcPct val="0"/>
              </a:spcAft>
              <a:buNone/>
              <a:tabLst>
                <a:tab pos="311045" algn="l"/>
                <a:tab pos="413287" algn="l"/>
                <a:tab pos="828013" algn="l"/>
                <a:tab pos="1242739" algn="l"/>
                <a:tab pos="1657465" algn="l"/>
                <a:tab pos="2072191" algn="l"/>
                <a:tab pos="2486917" algn="l"/>
                <a:tab pos="2901643" algn="l"/>
                <a:tab pos="3316369" algn="l"/>
                <a:tab pos="3731096" algn="l"/>
                <a:tab pos="4145822" algn="l"/>
                <a:tab pos="4560548" algn="l"/>
                <a:tab pos="4975274" algn="l"/>
                <a:tab pos="5390000" algn="l"/>
                <a:tab pos="5804726" algn="l"/>
                <a:tab pos="6219452" algn="l"/>
                <a:tab pos="6634178" algn="l"/>
                <a:tab pos="7048904" algn="l"/>
                <a:tab pos="7463631" algn="l"/>
                <a:tab pos="7878357" algn="l"/>
                <a:tab pos="8293083" algn="l"/>
              </a:tabLst>
            </a:pPr>
            <a:endParaRPr lang="en-US" sz="4900" dirty="0"/>
          </a:p>
          <a:p>
            <a:pPr indent="-309605" algn="ctr">
              <a:spcAft>
                <a:spcPct val="0"/>
              </a:spcAft>
              <a:buNone/>
              <a:tabLst>
                <a:tab pos="311045" algn="l"/>
                <a:tab pos="413287" algn="l"/>
                <a:tab pos="828013" algn="l"/>
                <a:tab pos="1242739" algn="l"/>
                <a:tab pos="1657465" algn="l"/>
                <a:tab pos="2072191" algn="l"/>
                <a:tab pos="2486917" algn="l"/>
                <a:tab pos="2901643" algn="l"/>
                <a:tab pos="3316369" algn="l"/>
                <a:tab pos="3731096" algn="l"/>
                <a:tab pos="4145822" algn="l"/>
                <a:tab pos="4560548" algn="l"/>
                <a:tab pos="4975274" algn="l"/>
                <a:tab pos="5390000" algn="l"/>
                <a:tab pos="5804726" algn="l"/>
                <a:tab pos="6219452" algn="l"/>
                <a:tab pos="6634178" algn="l"/>
                <a:tab pos="7048904" algn="l"/>
                <a:tab pos="7463631" algn="l"/>
                <a:tab pos="7878357" algn="l"/>
                <a:tab pos="8293083" algn="l"/>
              </a:tabLst>
            </a:pPr>
            <a:r>
              <a:rPr lang="en-US" dirty="0" smtClean="0"/>
              <a:t>Prof. Peter Edwards </a:t>
            </a:r>
          </a:p>
          <a:p>
            <a:pPr indent="-309605" algn="ctr">
              <a:spcAft>
                <a:spcPct val="0"/>
              </a:spcAft>
              <a:buNone/>
              <a:tabLst>
                <a:tab pos="311045" algn="l"/>
                <a:tab pos="413287" algn="l"/>
                <a:tab pos="828013" algn="l"/>
                <a:tab pos="1242739" algn="l"/>
                <a:tab pos="1657465" algn="l"/>
                <a:tab pos="2072191" algn="l"/>
                <a:tab pos="2486917" algn="l"/>
                <a:tab pos="2901643" algn="l"/>
                <a:tab pos="3316369" algn="l"/>
                <a:tab pos="3731096" algn="l"/>
                <a:tab pos="4145822" algn="l"/>
                <a:tab pos="4560548" algn="l"/>
                <a:tab pos="4975274" algn="l"/>
                <a:tab pos="5390000" algn="l"/>
                <a:tab pos="5804726" algn="l"/>
                <a:tab pos="6219452" algn="l"/>
                <a:tab pos="6634178" algn="l"/>
                <a:tab pos="7048904" algn="l"/>
                <a:tab pos="7463631" algn="l"/>
                <a:tab pos="7878357" algn="l"/>
                <a:tab pos="8293083" algn="l"/>
              </a:tabLst>
            </a:pPr>
            <a:r>
              <a:rPr lang="en-US" dirty="0"/>
              <a:t>p.edwards@</a:t>
            </a:r>
            <a:r>
              <a:rPr lang="en-US" dirty="0" smtClean="0"/>
              <a:t>abdn.ac.uk</a:t>
            </a:r>
          </a:p>
          <a:p>
            <a:pPr indent="-309605" algn="ctr">
              <a:spcAft>
                <a:spcPct val="0"/>
              </a:spcAft>
              <a:buNone/>
              <a:tabLst>
                <a:tab pos="311045" algn="l"/>
                <a:tab pos="413287" algn="l"/>
                <a:tab pos="828013" algn="l"/>
                <a:tab pos="1242739" algn="l"/>
                <a:tab pos="1657465" algn="l"/>
                <a:tab pos="2072191" algn="l"/>
                <a:tab pos="2486917" algn="l"/>
                <a:tab pos="2901643" algn="l"/>
                <a:tab pos="3316369" algn="l"/>
                <a:tab pos="3731096" algn="l"/>
                <a:tab pos="4145822" algn="l"/>
                <a:tab pos="4560548" algn="l"/>
                <a:tab pos="4975274" algn="l"/>
                <a:tab pos="5390000" algn="l"/>
                <a:tab pos="5804726" algn="l"/>
                <a:tab pos="6219452" algn="l"/>
                <a:tab pos="6634178" algn="l"/>
                <a:tab pos="7048904" algn="l"/>
                <a:tab pos="7463631" algn="l"/>
                <a:tab pos="7878357" algn="l"/>
                <a:tab pos="8293083" algn="l"/>
              </a:tabLst>
            </a:pPr>
            <a:r>
              <a:rPr lang="en-US" dirty="0" smtClean="0"/>
              <a:t/>
            </a:r>
            <a:br>
              <a:rPr lang="en-US" dirty="0" smtClean="0"/>
            </a:br>
            <a:endParaRPr lang="en-US" b="1" dirty="0"/>
          </a:p>
        </p:txBody>
      </p:sp>
      <p:pic>
        <p:nvPicPr>
          <p:cNvPr id="4" name="Picture 3" descr="image60.eps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240" y="157359"/>
            <a:ext cx="2251190" cy="8953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39" y="5793160"/>
            <a:ext cx="9144000" cy="10801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Transistors as Switches</a:t>
            </a:r>
            <a:endParaRPr lang="en-US" dirty="0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80481798"/>
              </p:ext>
            </p:extLst>
          </p:nvPr>
        </p:nvGraphicFramePr>
        <p:xfrm>
          <a:off x="685800" y="2276872"/>
          <a:ext cx="7772400" cy="354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4" name="VISIO" r:id="rId4" imgW="3170632" imgH="1444111" progId="Visio.Drawing.6">
                  <p:embed/>
                </p:oleObj>
              </mc:Choice>
              <mc:Fallback>
                <p:oleObj name="VISIO" r:id="rId4" imgW="3170632" imgH="144411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276872"/>
                        <a:ext cx="7772400" cy="354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1520" y="1556792"/>
            <a:ext cx="51949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3-ported voltage-controlled switch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2 ports connected depending on voltage of </a:t>
            </a:r>
            <a:r>
              <a:rPr lang="en-US" sz="2400" dirty="0" smtClean="0">
                <a:solidFill>
                  <a:schemeClr val="tx2"/>
                </a:solidFill>
              </a:rPr>
              <a:t>3</a:t>
            </a:r>
            <a:r>
              <a:rPr lang="en-US" sz="2400" baseline="30000" dirty="0" smtClean="0">
                <a:solidFill>
                  <a:schemeClr val="tx2"/>
                </a:solidFill>
              </a:rPr>
              <a:t>rd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91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Realising</a:t>
            </a:r>
            <a:r>
              <a:rPr lang="en-US" dirty="0" smtClean="0"/>
              <a:t> a CMOS </a:t>
            </a:r>
            <a:r>
              <a:rPr lang="en-US" b="1" dirty="0" smtClean="0">
                <a:solidFill>
                  <a:schemeClr val="tx2"/>
                </a:solidFill>
              </a:rPr>
              <a:t>NOT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Gate</a:t>
            </a:r>
            <a:endParaRPr lang="en-US" dirty="0"/>
          </a:p>
        </p:txBody>
      </p:sp>
      <p:graphicFrame>
        <p:nvGraphicFramePr>
          <p:cNvPr id="4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097815"/>
              </p:ext>
            </p:extLst>
          </p:nvPr>
        </p:nvGraphicFramePr>
        <p:xfrm>
          <a:off x="3066946" y="1417638"/>
          <a:ext cx="359410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1" name="Visio" r:id="rId5" imgW="787400" imgH="1016000" progId="Visio.Drawing.11">
                  <p:embed/>
                </p:oleObj>
              </mc:Choice>
              <mc:Fallback>
                <p:oleObj name="Visio" r:id="rId5" imgW="787400" imgH="1016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6946" y="1417638"/>
                        <a:ext cx="3594100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Group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494623"/>
              </p:ext>
            </p:extLst>
          </p:nvPr>
        </p:nvGraphicFramePr>
        <p:xfrm>
          <a:off x="1187624" y="2086544"/>
          <a:ext cx="1447800" cy="1676401"/>
        </p:xfrm>
        <a:graphic>
          <a:graphicData uri="http://schemas.openxmlformats.org/drawingml/2006/table">
            <a:tbl>
              <a:tblPr/>
              <a:tblGrid>
                <a:gridCol w="723900"/>
                <a:gridCol w="723900"/>
              </a:tblGrid>
              <a:tr h="55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959158"/>
              </p:ext>
            </p:extLst>
          </p:nvPr>
        </p:nvGraphicFramePr>
        <p:xfrm>
          <a:off x="306276" y="3927013"/>
          <a:ext cx="3733800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2" name="VISIO" r:id="rId7" imgW="970788" imgH="281940" progId="Visio.Drawing.6">
                  <p:embed/>
                </p:oleObj>
              </mc:Choice>
              <mc:Fallback>
                <p:oleObj name="VISIO" r:id="rId7" imgW="970788" imgH="2819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276" y="3927013"/>
                        <a:ext cx="3733800" cy="108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4666485" y="2965956"/>
            <a:ext cx="1391056" cy="1377444"/>
            <a:chOff x="5845240" y="3068960"/>
            <a:chExt cx="1391056" cy="1377444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3068960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2"/>
                  </a:solidFill>
                </a:rPr>
                <a:t>P1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45240" y="4077072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2"/>
                  </a:solidFill>
                </a:rPr>
                <a:t>N1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10" name="Group 34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01236846"/>
              </p:ext>
            </p:extLst>
          </p:nvPr>
        </p:nvGraphicFramePr>
        <p:xfrm>
          <a:off x="5851983" y="4369465"/>
          <a:ext cx="3108372" cy="1289973"/>
        </p:xfrm>
        <a:graphic>
          <a:graphicData uri="http://schemas.openxmlformats.org/drawingml/2006/table">
            <a:tbl>
              <a:tblPr/>
              <a:tblGrid>
                <a:gridCol w="777093"/>
                <a:gridCol w="777093"/>
                <a:gridCol w="777093"/>
                <a:gridCol w="777093"/>
              </a:tblGrid>
              <a:tr h="4299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marL="74601" marR="74601" marT="37300" marB="373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P1</a:t>
                      </a:r>
                    </a:p>
                  </a:txBody>
                  <a:tcPr marL="74601" marR="74601" marT="37300" marB="373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N1</a:t>
                      </a:r>
                    </a:p>
                  </a:txBody>
                  <a:tcPr marL="74601" marR="74601" marT="37300" marB="373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marL="74601" marR="74601" marT="37300" marB="373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99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marL="74601" marR="74601" marT="37300" marB="373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marL="74601" marR="74601" marT="37300" marB="373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marL="74601" marR="74601" marT="37300" marB="373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74601" marR="74601" marT="37300" marB="373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99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74601" marR="74601" marT="37300" marB="373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marL="74601" marR="74601" marT="37300" marB="373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marL="74601" marR="74601" marT="37300" marB="373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marL="74601" marR="74601" marT="37300" marB="373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9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Realising</a:t>
            </a:r>
            <a:r>
              <a:rPr lang="en-US" dirty="0"/>
              <a:t> a CMOS </a:t>
            </a:r>
            <a:r>
              <a:rPr lang="en-US" b="1" dirty="0" smtClean="0">
                <a:solidFill>
                  <a:schemeClr val="tx2"/>
                </a:solidFill>
              </a:rPr>
              <a:t>NAND </a:t>
            </a:r>
            <a:r>
              <a:rPr lang="en-US" dirty="0" smtClean="0"/>
              <a:t>Gate</a:t>
            </a:r>
            <a:endParaRPr lang="en-US" dirty="0"/>
          </a:p>
        </p:txBody>
      </p:sp>
      <p:graphicFrame>
        <p:nvGraphicFramePr>
          <p:cNvPr id="3" name="Object 4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1932517"/>
              </p:ext>
            </p:extLst>
          </p:nvPr>
        </p:nvGraphicFramePr>
        <p:xfrm>
          <a:off x="2362200" y="1622425"/>
          <a:ext cx="2895600" cy="228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1" name="VISIO" r:id="rId7" imgW="944880" imgH="745236" progId="Visio.Drawing.6">
                  <p:embed/>
                </p:oleObj>
              </mc:Choice>
              <mc:Fallback>
                <p:oleObj name="VISIO" r:id="rId7" imgW="944880" imgH="74523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622425"/>
                        <a:ext cx="2895600" cy="228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27946972"/>
              </p:ext>
            </p:extLst>
          </p:nvPr>
        </p:nvGraphicFramePr>
        <p:xfrm>
          <a:off x="107504" y="1355279"/>
          <a:ext cx="1967654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2" name="VISIO" r:id="rId9" imgW="896112" imgH="1455420" progId="Visio.Drawing.6">
                  <p:embed/>
                </p:oleObj>
              </mc:Choice>
              <mc:Fallback>
                <p:oleObj name="VISIO" r:id="rId9" imgW="896112" imgH="14554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355279"/>
                        <a:ext cx="1967654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Group 6"/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027480804"/>
              </p:ext>
            </p:extLst>
          </p:nvPr>
        </p:nvGraphicFramePr>
        <p:xfrm>
          <a:off x="4788024" y="4077072"/>
          <a:ext cx="4154015" cy="1995820"/>
        </p:xfrm>
        <a:graphic>
          <a:graphicData uri="http://schemas.openxmlformats.org/drawingml/2006/table">
            <a:tbl>
              <a:tblPr/>
              <a:tblGrid>
                <a:gridCol w="329684"/>
                <a:gridCol w="329684"/>
                <a:gridCol w="725304"/>
                <a:gridCol w="775568"/>
                <a:gridCol w="675040"/>
                <a:gridCol w="725304"/>
                <a:gridCol w="593431"/>
              </a:tblGrid>
              <a:tr h="3956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P1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P2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N1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N2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956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6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6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6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06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Realising</a:t>
            </a:r>
            <a:r>
              <a:rPr lang="en-US" dirty="0"/>
              <a:t> a CMOS </a:t>
            </a:r>
            <a:r>
              <a:rPr lang="en-US" b="1" dirty="0" smtClean="0">
                <a:solidFill>
                  <a:schemeClr val="tx2"/>
                </a:solidFill>
              </a:rPr>
              <a:t>NOR </a:t>
            </a:r>
            <a:r>
              <a:rPr lang="en-US" dirty="0" smtClean="0"/>
              <a:t>Gate</a:t>
            </a:r>
            <a:endParaRPr lang="en-US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473290"/>
              </p:ext>
            </p:extLst>
          </p:nvPr>
        </p:nvGraphicFramePr>
        <p:xfrm>
          <a:off x="539552" y="1628800"/>
          <a:ext cx="1584177" cy="2035808"/>
        </p:xfrm>
        <a:graphic>
          <a:graphicData uri="http://schemas.openxmlformats.org/drawingml/2006/table">
            <a:tbl>
              <a:tblPr/>
              <a:tblGrid>
                <a:gridCol w="528059"/>
                <a:gridCol w="528059"/>
                <a:gridCol w="528059"/>
              </a:tblGrid>
              <a:tr h="4064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L="66702" marR="66702" marT="33351" marB="333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marL="66702" marR="66702" marT="33351" marB="333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marL="66702" marR="66702" marT="33351" marB="333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9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6702" marR="66702" marT="33351" marB="333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6702" marR="66702" marT="33351" marB="333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6702" marR="66702" marT="33351" marB="333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6702" marR="66702" marT="33351" marB="333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6702" marR="66702" marT="33351" marB="333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6702" marR="66702" marT="33351" marB="333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6702" marR="66702" marT="33351" marB="333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6702" marR="66702" marT="33351" marB="333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6702" marR="66702" marT="33351" marB="333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6702" marR="66702" marT="33351" marB="333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6702" marR="66702" marT="33351" marB="333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6702" marR="66702" marT="33351" marB="333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2453339" y="1556792"/>
            <a:ext cx="3229209" cy="2664296"/>
            <a:chOff x="2453339" y="1556792"/>
            <a:chExt cx="3229209" cy="2664296"/>
          </a:xfrm>
        </p:grpSpPr>
        <p:graphicFrame>
          <p:nvGraphicFramePr>
            <p:cNvPr id="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6557924"/>
                </p:ext>
              </p:extLst>
            </p:nvPr>
          </p:nvGraphicFramePr>
          <p:xfrm>
            <a:off x="2453339" y="1556792"/>
            <a:ext cx="3229209" cy="2664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47" name="VISIO" r:id="rId4" imgW="944880" imgH="777240" progId="Visio.Drawing.6">
                    <p:embed/>
                  </p:oleObj>
                </mc:Choice>
                <mc:Fallback>
                  <p:oleObj name="VISIO" r:id="rId4" imgW="944880" imgH="777240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3339" y="1556792"/>
                          <a:ext cx="3229209" cy="2664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4716016" y="191683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16016" y="251960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P2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99773" y="329527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N1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16016" y="329527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N2</a:t>
              </a:r>
              <a:endParaRPr lang="en-US" dirty="0"/>
            </a:p>
          </p:txBody>
        </p:sp>
      </p:grpSp>
      <p:graphicFrame>
        <p:nvGraphicFramePr>
          <p:cNvPr id="10" name="Group 6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3168569"/>
              </p:ext>
            </p:extLst>
          </p:nvPr>
        </p:nvGraphicFramePr>
        <p:xfrm>
          <a:off x="4788024" y="4077072"/>
          <a:ext cx="4154015" cy="1995820"/>
        </p:xfrm>
        <a:graphic>
          <a:graphicData uri="http://schemas.openxmlformats.org/drawingml/2006/table">
            <a:tbl>
              <a:tblPr/>
              <a:tblGrid>
                <a:gridCol w="329684"/>
                <a:gridCol w="329684"/>
                <a:gridCol w="725304"/>
                <a:gridCol w="775568"/>
                <a:gridCol w="675040"/>
                <a:gridCol w="725304"/>
                <a:gridCol w="593431"/>
              </a:tblGrid>
              <a:tr h="3956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P1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P2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N1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N2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956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6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6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6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marL="79124" marR="79124" marT="39562" marB="395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marL="79124" marR="79124" marT="39562" marB="395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41990" y="3881492"/>
            <a:ext cx="1481739" cy="461665"/>
            <a:chOff x="971600" y="4725144"/>
            <a:chExt cx="1481739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971600" y="4725144"/>
              <a:ext cx="14817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 = A + B</a:t>
              </a:r>
              <a:endParaRPr lang="en-US" sz="24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528810" y="4816006"/>
              <a:ext cx="57606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544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3-Input NOR Gate</a:t>
            </a:r>
            <a:endParaRPr lang="en-US" dirty="0"/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93234345"/>
              </p:ext>
            </p:extLst>
          </p:nvPr>
        </p:nvGraphicFramePr>
        <p:xfrm>
          <a:off x="2045780" y="1988840"/>
          <a:ext cx="505244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5" name="VISIO" r:id="rId4" imgW="1256729" imgH="949394" progId="Visio.Drawing.6">
                  <p:embed/>
                </p:oleObj>
              </mc:Choice>
              <mc:Fallback>
                <p:oleObj name="VISIO" r:id="rId4" imgW="1256729" imgH="94939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5780" y="1988840"/>
                        <a:ext cx="505244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517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772816"/>
            <a:ext cx="8229600" cy="2151112"/>
          </a:xfrm>
        </p:spPr>
        <p:txBody>
          <a:bodyPr>
            <a:normAutofit/>
          </a:bodyPr>
          <a:lstStyle/>
          <a:p>
            <a:r>
              <a:rPr lang="en-GB" b="1" dirty="0" smtClean="0"/>
              <a:t>Transistors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2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Transistor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122912" cy="4525963"/>
          </a:xfrm>
        </p:spPr>
        <p:txBody>
          <a:bodyPr/>
          <a:lstStyle/>
          <a:p>
            <a:r>
              <a:rPr lang="en-US" sz="2200" dirty="0" smtClean="0"/>
              <a:t>A </a:t>
            </a:r>
            <a:r>
              <a:rPr lang="en-US" sz="2200" i="1" dirty="0" smtClean="0"/>
              <a:t>semiconductor </a:t>
            </a:r>
            <a:r>
              <a:rPr lang="en-US" sz="2200" i="1" dirty="0"/>
              <a:t>device that amplifies, oscillates, or switches </a:t>
            </a:r>
            <a:r>
              <a:rPr lang="en-US" sz="2200" i="1" dirty="0" smtClean="0"/>
              <a:t>flow </a:t>
            </a:r>
            <a:r>
              <a:rPr lang="en-US" sz="2200" i="1" dirty="0"/>
              <a:t>of current between </a:t>
            </a:r>
            <a:r>
              <a:rPr lang="en-US" sz="2200" i="1" dirty="0" smtClean="0"/>
              <a:t>two terminals </a:t>
            </a:r>
            <a:r>
              <a:rPr lang="en-US" sz="2200" i="1" dirty="0"/>
              <a:t>by varying the current or voltage between one of </a:t>
            </a:r>
            <a:r>
              <a:rPr lang="en-US" sz="2200" i="1" dirty="0" smtClean="0"/>
              <a:t>the terminals </a:t>
            </a:r>
            <a:r>
              <a:rPr lang="en-US" sz="2200" i="1" dirty="0"/>
              <a:t>and a third</a:t>
            </a:r>
            <a:r>
              <a:rPr lang="en-US" sz="2200" dirty="0"/>
              <a:t>. </a:t>
            </a:r>
          </a:p>
          <a:p>
            <a:r>
              <a:rPr lang="en-US" sz="2200" dirty="0" smtClean="0"/>
              <a:t>Most common types:</a:t>
            </a:r>
          </a:p>
          <a:p>
            <a:pPr lvl="1"/>
            <a:r>
              <a:rPr lang="en-US" sz="2000" dirty="0" smtClean="0"/>
              <a:t>Bipolar Junction Transistor (BJT)</a:t>
            </a:r>
          </a:p>
          <a:p>
            <a:pPr lvl="1"/>
            <a:r>
              <a:rPr lang="en-US" sz="2000" dirty="0" smtClean="0"/>
              <a:t>Field-Effect Transistor (FET)</a:t>
            </a:r>
          </a:p>
          <a:p>
            <a:r>
              <a:rPr lang="en-US" sz="2200" dirty="0" smtClean="0"/>
              <a:t>Logic gates can be built from</a:t>
            </a:r>
            <a:br>
              <a:rPr lang="en-US" sz="2200" dirty="0" smtClean="0"/>
            </a:br>
            <a:r>
              <a:rPr lang="en-US" sz="2200" dirty="0" smtClean="0"/>
              <a:t>transistors.</a:t>
            </a:r>
            <a:endParaRPr lang="en-US" sz="2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580112" y="1600200"/>
            <a:ext cx="3106688" cy="4525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2876" y="3068959"/>
            <a:ext cx="2463924" cy="3096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2877" y="1459428"/>
            <a:ext cx="2470016" cy="16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3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Bipolar vs Field-Effect Transistors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Bipolar Junction (BJT)</a:t>
            </a:r>
          </a:p>
          <a:p>
            <a:pPr lvl="1"/>
            <a:r>
              <a:rPr lang="en-US" dirty="0" smtClean="0"/>
              <a:t>Terminals labeled </a:t>
            </a:r>
            <a:r>
              <a:rPr lang="en-US" b="1" dirty="0" smtClean="0"/>
              <a:t>base</a:t>
            </a:r>
            <a:r>
              <a:rPr lang="en-US" dirty="0"/>
              <a:t>, </a:t>
            </a:r>
            <a:r>
              <a:rPr lang="en-US" b="1" dirty="0"/>
              <a:t>collector</a:t>
            </a:r>
            <a:r>
              <a:rPr lang="en-US" dirty="0"/>
              <a:t>, </a:t>
            </a:r>
            <a:r>
              <a:rPr lang="en-US" b="1" dirty="0" smtClean="0"/>
              <a:t>emitter</a:t>
            </a:r>
          </a:p>
          <a:p>
            <a:pPr lvl="1"/>
            <a:r>
              <a:rPr lang="en-US" dirty="0" smtClean="0"/>
              <a:t>small </a:t>
            </a:r>
            <a:r>
              <a:rPr lang="en-US" dirty="0"/>
              <a:t>current at the base </a:t>
            </a:r>
            <a:r>
              <a:rPr lang="en-US" dirty="0" smtClean="0"/>
              <a:t>can </a:t>
            </a:r>
            <a:r>
              <a:rPr lang="en-US" dirty="0"/>
              <a:t>control or switch a much larger current between the collector and </a:t>
            </a:r>
            <a:r>
              <a:rPr lang="en-US" dirty="0" smtClean="0"/>
              <a:t>emitter.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Field-Effect (FET)</a:t>
            </a:r>
          </a:p>
          <a:p>
            <a:pPr lvl="1"/>
            <a:r>
              <a:rPr lang="en-US" dirty="0" smtClean="0"/>
              <a:t>Terminals labeled </a:t>
            </a:r>
            <a:r>
              <a:rPr lang="en-US" b="1" dirty="0" smtClean="0"/>
              <a:t>gate</a:t>
            </a:r>
            <a:r>
              <a:rPr lang="en-US" dirty="0"/>
              <a:t>, </a:t>
            </a:r>
            <a:r>
              <a:rPr lang="en-US" b="1" dirty="0"/>
              <a:t>source</a:t>
            </a:r>
            <a:r>
              <a:rPr lang="en-US" dirty="0" smtClean="0"/>
              <a:t>,</a:t>
            </a:r>
            <a:r>
              <a:rPr lang="en-US" dirty="0"/>
              <a:t> </a:t>
            </a:r>
            <a:r>
              <a:rPr lang="en-US" b="1" dirty="0" smtClean="0"/>
              <a:t>drain</a:t>
            </a:r>
            <a:endParaRPr lang="en-US" dirty="0"/>
          </a:p>
          <a:p>
            <a:pPr lvl="1"/>
            <a:r>
              <a:rPr lang="en-US" dirty="0"/>
              <a:t>voltage at the gate can control a current between source and </a:t>
            </a:r>
            <a:r>
              <a:rPr lang="en-US" dirty="0" smtClean="0"/>
              <a:t>drain.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917" y="4221163"/>
            <a:ext cx="190500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686" y="422116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5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World’s First Transistor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9" y="3205718"/>
            <a:ext cx="4277082" cy="2920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93" y="1629017"/>
            <a:ext cx="3489424" cy="44971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84168" y="1711765"/>
            <a:ext cx="26026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December 23, 1947</a:t>
            </a:r>
          </a:p>
          <a:p>
            <a:r>
              <a:rPr lang="en-US" sz="2000" b="1" dirty="0" smtClean="0"/>
              <a:t>AT&amp;T Bell Labs, USA</a:t>
            </a:r>
          </a:p>
          <a:p>
            <a:r>
              <a:rPr lang="en-US" sz="1600" i="1" dirty="0"/>
              <a:t>John Bardeen, William Shockley </a:t>
            </a:r>
            <a:r>
              <a:rPr lang="en-US" sz="1600" i="1" dirty="0" smtClean="0"/>
              <a:t>&amp; Walter </a:t>
            </a:r>
            <a:r>
              <a:rPr lang="en-US" sz="1600" i="1" dirty="0"/>
              <a:t>Brattain</a:t>
            </a:r>
            <a:endParaRPr lang="en-US" sz="1600" i="1" dirty="0" smtClean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1610" y="1629018"/>
            <a:ext cx="1982819" cy="15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7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Silicon Transistors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7986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Transistors </a:t>
            </a:r>
            <a:r>
              <a:rPr lang="en-US" dirty="0" smtClean="0"/>
              <a:t>most commonly built </a:t>
            </a:r>
            <a:r>
              <a:rPr lang="en-US" dirty="0"/>
              <a:t>from </a:t>
            </a:r>
            <a:r>
              <a:rPr lang="en-US" dirty="0" smtClean="0"/>
              <a:t>silicon (Group IV)</a:t>
            </a:r>
            <a:endParaRPr lang="en-US" dirty="0"/>
          </a:p>
          <a:p>
            <a:r>
              <a:rPr lang="en-US" dirty="0"/>
              <a:t>Pure silicon is a poor conductor (no free charges)</a:t>
            </a:r>
          </a:p>
          <a:p>
            <a:r>
              <a:rPr lang="en-US" dirty="0"/>
              <a:t>Doped silicon is a good conductor (free charges)</a:t>
            </a:r>
          </a:p>
          <a:p>
            <a:pPr lvl="1"/>
            <a:r>
              <a:rPr lang="en-US" dirty="0"/>
              <a:t>n-type (free negative charges, electrons)</a:t>
            </a:r>
          </a:p>
          <a:p>
            <a:pPr lvl="1"/>
            <a:r>
              <a:rPr lang="en-US" dirty="0"/>
              <a:t>p-type </a:t>
            </a:r>
            <a:r>
              <a:rPr lang="en-US" dirty="0" smtClean="0"/>
              <a:t>(missing electrons, </a:t>
            </a:r>
            <a:r>
              <a:rPr lang="en-US" dirty="0"/>
              <a:t>holes)</a:t>
            </a:r>
          </a:p>
          <a:p>
            <a:r>
              <a:rPr lang="en-US" dirty="0" smtClean="0"/>
              <a:t>Junction between p- and n-type semiconductors – crucial to their function.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547664" y="3501008"/>
            <a:ext cx="5620954" cy="2582008"/>
            <a:chOff x="1026535" y="3094144"/>
            <a:chExt cx="6974465" cy="3203749"/>
          </a:xfrm>
        </p:grpSpPr>
        <p:pic>
          <p:nvPicPr>
            <p:cNvPr id="8" name="Picture 7" descr="Screen Shot 2013-09-24 at 12.49.03 PM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26535" y="3440393"/>
              <a:ext cx="3281892" cy="2857500"/>
            </a:xfrm>
            <a:prstGeom prst="rect">
              <a:avLst/>
            </a:prstGeom>
          </p:spPr>
        </p:pic>
        <p:pic>
          <p:nvPicPr>
            <p:cNvPr id="9" name="Picture 8" descr="Screen Shot 2013-09-24 at 12.49.14 P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162550" y="3094144"/>
              <a:ext cx="2838450" cy="3203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50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 Transistors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Metal oxide silicon (MOS) </a:t>
            </a:r>
            <a:r>
              <a:rPr lang="en-US" sz="2600" dirty="0" smtClean="0"/>
              <a:t>transistors </a:t>
            </a:r>
            <a:endParaRPr lang="en-US" sz="2600" dirty="0"/>
          </a:p>
          <a:p>
            <a:r>
              <a:rPr lang="en-US" sz="2400" dirty="0"/>
              <a:t>Four terminals: </a:t>
            </a:r>
            <a:r>
              <a:rPr lang="en-US" sz="2400" b="1" dirty="0"/>
              <a:t>gate</a:t>
            </a:r>
            <a:r>
              <a:rPr lang="en-US" sz="2400" dirty="0"/>
              <a:t>, </a:t>
            </a:r>
            <a:r>
              <a:rPr lang="en-US" sz="2400" b="1" dirty="0"/>
              <a:t>source</a:t>
            </a:r>
            <a:r>
              <a:rPr lang="en-US" sz="2400" dirty="0"/>
              <a:t>, </a:t>
            </a:r>
            <a:r>
              <a:rPr lang="en-US" sz="2400" b="1" dirty="0"/>
              <a:t>drain</a:t>
            </a:r>
            <a:r>
              <a:rPr lang="en-US" sz="2400" dirty="0"/>
              <a:t>, </a:t>
            </a:r>
            <a:r>
              <a:rPr lang="en-US" sz="2400" b="1" dirty="0" smtClean="0"/>
              <a:t>body*</a:t>
            </a:r>
            <a:endParaRPr lang="en-US" sz="2400" b="1" dirty="0"/>
          </a:p>
          <a:p>
            <a:r>
              <a:rPr lang="en-US" sz="2400" dirty="0"/>
              <a:t>Gate – oxide – body stack looks like a capacitor</a:t>
            </a:r>
          </a:p>
          <a:p>
            <a:r>
              <a:rPr lang="en-US" sz="2400" dirty="0"/>
              <a:t>Gate and body are conductors</a:t>
            </a:r>
          </a:p>
          <a:p>
            <a:r>
              <a:rPr lang="en-US" sz="2400" dirty="0"/>
              <a:t>SiO</a:t>
            </a:r>
            <a:r>
              <a:rPr lang="en-US" sz="2400" baseline="-25000" dirty="0"/>
              <a:t>2</a:t>
            </a:r>
            <a:r>
              <a:rPr lang="en-US" sz="2400" dirty="0"/>
              <a:t> (oxide) is a very good insulator</a:t>
            </a:r>
          </a:p>
          <a:p>
            <a:endParaRPr lang="en-US" dirty="0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80046"/>
              </p:ext>
            </p:extLst>
          </p:nvPr>
        </p:nvGraphicFramePr>
        <p:xfrm>
          <a:off x="4397375" y="3889145"/>
          <a:ext cx="428942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7" name="Visio" r:id="rId4" imgW="2460929" imgH="1244876" progId="Visio.Drawing.11">
                  <p:embed/>
                </p:oleObj>
              </mc:Choice>
              <mc:Fallback>
                <p:oleObj name="Visio" r:id="rId4" imgW="2460929" imgH="124487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75" y="3889145"/>
                        <a:ext cx="428942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7584" y="495981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- body is usually tied to the </a:t>
            </a:r>
            <a:r>
              <a:rPr lang="en-US" smtClean="0"/>
              <a:t>source – giving a 3 terminal device.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8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 Operation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2209924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dirty="0" smtClean="0"/>
              <a:t>Gate at </a:t>
            </a:r>
            <a:r>
              <a:rPr lang="en-US" altLang="en-US" dirty="0"/>
              <a:t>a </a:t>
            </a:r>
            <a:r>
              <a:rPr lang="en-US" altLang="en-US" b="1" dirty="0"/>
              <a:t>low </a:t>
            </a:r>
            <a:r>
              <a:rPr lang="en-US" altLang="en-US" b="1" dirty="0" smtClean="0"/>
              <a:t>voltage</a:t>
            </a:r>
            <a:r>
              <a:rPr lang="en-US" altLang="en-US" dirty="0" smtClean="0"/>
              <a:t>:</a:t>
            </a:r>
            <a:endParaRPr lang="en-US" altLang="en-US" dirty="0"/>
          </a:p>
          <a:p>
            <a:pPr lvl="1"/>
            <a:r>
              <a:rPr lang="en-US" altLang="en-US" sz="2600" dirty="0"/>
              <a:t>P-type body is at low voltage</a:t>
            </a:r>
          </a:p>
          <a:p>
            <a:pPr lvl="1"/>
            <a:r>
              <a:rPr lang="en-US" altLang="en-US" sz="2600" dirty="0"/>
              <a:t>Source-body and drain-body diodes are OFF</a:t>
            </a:r>
          </a:p>
          <a:p>
            <a:pPr lvl="1"/>
            <a:r>
              <a:rPr lang="en-US" altLang="en-US" sz="2600" dirty="0"/>
              <a:t>No current flows, transistor is </a:t>
            </a:r>
            <a:r>
              <a:rPr lang="en-US" altLang="en-US" sz="2600" b="1" dirty="0">
                <a:solidFill>
                  <a:schemeClr val="tx2"/>
                </a:solidFill>
              </a:rPr>
              <a:t>OFF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2209922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sz="2900" dirty="0" smtClean="0"/>
              <a:t>Gate at </a:t>
            </a:r>
            <a:r>
              <a:rPr lang="en-US" altLang="en-US" sz="2900" dirty="0"/>
              <a:t>a </a:t>
            </a:r>
            <a:r>
              <a:rPr lang="en-US" altLang="en-US" sz="2900" b="1" dirty="0"/>
              <a:t>high voltage</a:t>
            </a:r>
            <a:r>
              <a:rPr lang="en-US" altLang="en-US" sz="2900" dirty="0"/>
              <a:t>:</a:t>
            </a:r>
          </a:p>
          <a:p>
            <a:pPr lvl="1"/>
            <a:r>
              <a:rPr lang="en-US" altLang="en-US" sz="2600" dirty="0" smtClean="0"/>
              <a:t>Negative </a:t>
            </a:r>
            <a:r>
              <a:rPr lang="en-US" altLang="en-US" sz="2600" dirty="0"/>
              <a:t>charge attracted to body</a:t>
            </a:r>
          </a:p>
          <a:p>
            <a:pPr lvl="1"/>
            <a:r>
              <a:rPr lang="en-US" altLang="en-US" sz="2600" dirty="0"/>
              <a:t>Inverts a channel under gate to n-type</a:t>
            </a:r>
          </a:p>
          <a:p>
            <a:pPr lvl="1"/>
            <a:r>
              <a:rPr lang="en-US" altLang="en-US" sz="2600" dirty="0"/>
              <a:t>Now current can flow through n-type silicon from source through channel to drain, transistor is </a:t>
            </a:r>
            <a:r>
              <a:rPr lang="en-US" altLang="en-US" sz="2600" b="1" dirty="0" smtClean="0">
                <a:solidFill>
                  <a:schemeClr val="tx2"/>
                </a:solidFill>
              </a:rPr>
              <a:t>ON</a:t>
            </a:r>
            <a:endParaRPr lang="en-US" altLang="en-US" sz="2600" b="1" dirty="0">
              <a:solidFill>
                <a:schemeClr val="tx2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774632"/>
              </p:ext>
            </p:extLst>
          </p:nvPr>
        </p:nvGraphicFramePr>
        <p:xfrm>
          <a:off x="457200" y="3810124"/>
          <a:ext cx="4191000" cy="230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Visio" r:id="rId3" imgW="2507643" imgH="1377563" progId="Visio.Drawing.11">
                  <p:embed/>
                </p:oleObj>
              </mc:Choice>
              <mc:Fallback>
                <p:oleObj name="Visio" r:id="rId3" imgW="2507643" imgH="137756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810124"/>
                        <a:ext cx="4191000" cy="230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4716016" y="3810124"/>
            <a:ext cx="4191643" cy="2303464"/>
            <a:chOff x="4716016" y="3810124"/>
            <a:chExt cx="4191643" cy="2303464"/>
          </a:xfrm>
        </p:grpSpPr>
        <p:graphicFrame>
          <p:nvGraphicFramePr>
            <p:cNvPr id="7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4778888"/>
                </p:ext>
              </p:extLst>
            </p:nvPr>
          </p:nvGraphicFramePr>
          <p:xfrm>
            <a:off x="4716016" y="3810124"/>
            <a:ext cx="4191643" cy="2303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7" name="Visio" r:id="rId5" imgW="2507643" imgH="1377563" progId="Visio.Drawing.11">
                    <p:embed/>
                  </p:oleObj>
                </mc:Choice>
                <mc:Fallback>
                  <p:oleObj name="Visio" r:id="rId5" imgW="2507643" imgH="1377563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6016" y="3810124"/>
                          <a:ext cx="4191643" cy="2303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ight Triangle 7"/>
            <p:cNvSpPr/>
            <p:nvPr/>
          </p:nvSpPr>
          <p:spPr>
            <a:xfrm flipV="1">
              <a:off x="5983242" y="5121695"/>
              <a:ext cx="1181046" cy="107505"/>
            </a:xfrm>
            <a:prstGeom prst="rtTriangle">
              <a:avLst/>
            </a:prstGeom>
            <a:solidFill>
              <a:srgbClr val="02FA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6738772" y="5118430"/>
              <a:ext cx="0" cy="720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39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pMOS</a:t>
            </a:r>
            <a:r>
              <a:rPr lang="en-US" dirty="0" smtClean="0"/>
              <a:t> Transistors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Similar to MOS, </a:t>
            </a:r>
            <a:r>
              <a:rPr lang="en-US" sz="2800" dirty="0"/>
              <a:t>but doping and voltages reversed</a:t>
            </a:r>
          </a:p>
          <a:p>
            <a:r>
              <a:rPr lang="en-US" sz="2800" dirty="0"/>
              <a:t>Body tied to high voltage (V</a:t>
            </a:r>
            <a:r>
              <a:rPr lang="en-US" sz="2800" baseline="-25000" dirty="0"/>
              <a:t>DD</a:t>
            </a:r>
            <a:r>
              <a:rPr lang="en-US" sz="2800" dirty="0"/>
              <a:t>)</a:t>
            </a:r>
          </a:p>
          <a:p>
            <a:r>
              <a:rPr lang="en-US" sz="2800" dirty="0"/>
              <a:t>Gate </a:t>
            </a:r>
            <a:r>
              <a:rPr lang="en-US" sz="2800" b="1" dirty="0"/>
              <a:t>low</a:t>
            </a:r>
            <a:r>
              <a:rPr lang="en-US" sz="2800" dirty="0"/>
              <a:t>: transistor </a:t>
            </a:r>
            <a:r>
              <a:rPr lang="en-US" sz="2800" b="1" dirty="0">
                <a:solidFill>
                  <a:schemeClr val="tx2"/>
                </a:solidFill>
              </a:rPr>
              <a:t>ON</a:t>
            </a:r>
          </a:p>
          <a:p>
            <a:r>
              <a:rPr lang="en-US" sz="2800" dirty="0"/>
              <a:t>Gate </a:t>
            </a:r>
            <a:r>
              <a:rPr lang="en-US" sz="2800" b="1" dirty="0"/>
              <a:t>high</a:t>
            </a:r>
            <a:r>
              <a:rPr lang="en-US" sz="2800" dirty="0"/>
              <a:t>: transistor </a:t>
            </a:r>
            <a:r>
              <a:rPr lang="en-US" sz="2800" b="1" dirty="0">
                <a:solidFill>
                  <a:schemeClr val="tx2"/>
                </a:solidFill>
              </a:rPr>
              <a:t>OFF</a:t>
            </a:r>
          </a:p>
          <a:p>
            <a:r>
              <a:rPr lang="en-US" sz="2800" dirty="0">
                <a:solidFill>
                  <a:schemeClr val="tx2"/>
                </a:solidFill>
              </a:rPr>
              <a:t>Bubble</a:t>
            </a:r>
            <a:r>
              <a:rPr lang="en-US" sz="2800" dirty="0"/>
              <a:t> </a:t>
            </a:r>
            <a:r>
              <a:rPr lang="en-US" sz="2800" dirty="0" smtClean="0"/>
              <a:t>indicates</a:t>
            </a:r>
            <a:br>
              <a:rPr lang="en-US" sz="2800" dirty="0" smtClean="0"/>
            </a:br>
            <a:r>
              <a:rPr lang="en-US" sz="2800" dirty="0" smtClean="0"/>
              <a:t>inverted </a:t>
            </a:r>
            <a:r>
              <a:rPr lang="en-US" sz="2800" dirty="0"/>
              <a:t>behavior</a:t>
            </a:r>
          </a:p>
          <a:p>
            <a:endParaRPr lang="en-US" sz="28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239525"/>
              </p:ext>
            </p:extLst>
          </p:nvPr>
        </p:nvGraphicFramePr>
        <p:xfrm>
          <a:off x="4067944" y="3717032"/>
          <a:ext cx="4419600" cy="223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5" name="Visio" r:id="rId3" imgW="2456953" imgH="1244876" progId="Visio.Drawing.11">
                  <p:embed/>
                </p:oleObj>
              </mc:Choice>
              <mc:Fallback>
                <p:oleObj name="Visio" r:id="rId3" imgW="2456953" imgH="124487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3717032"/>
                        <a:ext cx="4419600" cy="223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onut 7"/>
          <p:cNvSpPr/>
          <p:nvPr/>
        </p:nvSpPr>
        <p:spPr>
          <a:xfrm>
            <a:off x="4463780" y="5023409"/>
            <a:ext cx="648072" cy="792088"/>
          </a:xfrm>
          <a:prstGeom prst="donut">
            <a:avLst>
              <a:gd name="adj" fmla="val 108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35696" y="4653136"/>
            <a:ext cx="2520280" cy="648072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01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5977</TotalTime>
  <Words>685</Words>
  <Application>Microsoft Macintosh PowerPoint</Application>
  <PresentationFormat>On-screen Show (4:3)</PresentationFormat>
  <Paragraphs>223</Paragraphs>
  <Slides>14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Times New Roman</vt:lpstr>
      <vt:lpstr>Wingdings</vt:lpstr>
      <vt:lpstr>Arial</vt:lpstr>
      <vt:lpstr>Office Theme</vt:lpstr>
      <vt:lpstr>Visio</vt:lpstr>
      <vt:lpstr>VISIO</vt:lpstr>
      <vt:lpstr>CS 1520 COMPUTER ARCHITECTURE</vt:lpstr>
      <vt:lpstr>Transistors</vt:lpstr>
      <vt:lpstr>Transistor</vt:lpstr>
      <vt:lpstr>Bipolar vs Field-Effect Transistors</vt:lpstr>
      <vt:lpstr>World’s First Transistor</vt:lpstr>
      <vt:lpstr>Silicon Transistors</vt:lpstr>
      <vt:lpstr>MOS Transistors</vt:lpstr>
      <vt:lpstr>MOS Operation</vt:lpstr>
      <vt:lpstr>pMOS Transistors</vt:lpstr>
      <vt:lpstr>Transistors as Switches</vt:lpstr>
      <vt:lpstr>Realising a CMOS NOT Gate</vt:lpstr>
      <vt:lpstr>Realising a CMOS NAND Gate</vt:lpstr>
      <vt:lpstr>Realising a CMOS NOR Gate</vt:lpstr>
      <vt:lpstr>A 3-Input NOR Gate</vt:lpstr>
    </vt:vector>
  </TitlesOfParts>
  <Company>University of Aberdeen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assembly language</dc:title>
  <dc:creator>frank</dc:creator>
  <cp:lastModifiedBy>Microsoft Office User</cp:lastModifiedBy>
  <cp:revision>434</cp:revision>
  <dcterms:created xsi:type="dcterms:W3CDTF">2013-01-08T22:49:27Z</dcterms:created>
  <dcterms:modified xsi:type="dcterms:W3CDTF">2016-02-15T23:41:42Z</dcterms:modified>
</cp:coreProperties>
</file>